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5"/>
  </p:notesMasterIdLst>
  <p:sldIdLst>
    <p:sldId id="262" r:id="rId2"/>
    <p:sldId id="305" r:id="rId3"/>
    <p:sldId id="306" r:id="rId4"/>
    <p:sldId id="304" r:id="rId5"/>
    <p:sldId id="307" r:id="rId6"/>
    <p:sldId id="308" r:id="rId7"/>
    <p:sldId id="401" r:id="rId8"/>
    <p:sldId id="371" r:id="rId9"/>
    <p:sldId id="405" r:id="rId10"/>
    <p:sldId id="404" r:id="rId11"/>
    <p:sldId id="296" r:id="rId12"/>
    <p:sldId id="403" r:id="rId13"/>
    <p:sldId id="402" r:id="rId14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1FB1"/>
    <a:srgbClr val="419956"/>
    <a:srgbClr val="ECDECC"/>
    <a:srgbClr val="EDE0CF"/>
    <a:srgbClr val="000000"/>
    <a:srgbClr val="7D4359"/>
    <a:srgbClr val="ECE7F1"/>
    <a:srgbClr val="EAEAEA"/>
    <a:srgbClr val="F1E2D3"/>
    <a:srgbClr val="FCF9F6"/>
  </p:clrMru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06" autoAdjust="0"/>
    <p:restoredTop sz="75463" autoAdjust="0"/>
  </p:normalViewPr>
  <p:slideViewPr>
    <p:cSldViewPr>
      <p:cViewPr varScale="1">
        <p:scale>
          <a:sx n="91" d="100"/>
          <a:sy n="91" d="100"/>
        </p:scale>
        <p:origin x="-90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5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F337D8-5BF4-4C5F-A6CD-DEB652D1A215}" type="datetimeFigureOut">
              <a:rPr lang="el-GR" smtClean="0"/>
              <a:pPr/>
              <a:t>8/1/2012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FBB109-5680-46C0-A7FD-3661DC059EE2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BB109-5680-46C0-A7FD-3661DC059EE2}" type="slidenum">
              <a:rPr lang="el-GR" smtClean="0"/>
              <a:pPr/>
              <a:t>1</a:t>
            </a:fld>
            <a:endParaRPr lang="el-G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F092F-C037-4FE4-BC62-AAD6EBE60E27}" type="datetime1">
              <a:rPr lang="el-GR" smtClean="0"/>
              <a:pPr/>
              <a:t>8/1/2012</a:t>
            </a:fld>
            <a:endParaRPr lang="el-G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3D43-CD0B-4264-9A05-1CFABF45BDC5}" type="datetime1">
              <a:rPr lang="el-GR" smtClean="0"/>
              <a:pPr/>
              <a:t>8/1/2012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0A884-0602-4DA7-977F-E7778D23C976}" type="datetime1">
              <a:rPr lang="el-GR" smtClean="0"/>
              <a:pPr/>
              <a:t>8/1/2012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39F03-E9C5-42F3-83D8-E3068F0EF436}" type="datetime1">
              <a:rPr lang="el-GR" smtClean="0"/>
              <a:pPr/>
              <a:t>8/1/2012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569AA-62A2-40E7-936B-97BC388EA1E8}" type="datetime1">
              <a:rPr lang="el-GR" smtClean="0"/>
              <a:pPr/>
              <a:t>8/1/2012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96A04-DD20-45DF-895B-DFD7E7900F6A}" type="datetime1">
              <a:rPr lang="el-GR" smtClean="0"/>
              <a:pPr/>
              <a:t>8/1/2012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7F1A1-496A-4BD7-B630-287F849CA1D6}" type="datetime1">
              <a:rPr lang="el-GR" smtClean="0"/>
              <a:pPr/>
              <a:t>8/1/2012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7E74A-A745-4286-90E8-8314DF72D445}" type="datetime1">
              <a:rPr lang="el-GR" smtClean="0"/>
              <a:pPr/>
              <a:t>8/1/2012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2537A-02E7-4693-A444-7D7DEFAFFC0B}" type="datetime1">
              <a:rPr lang="el-GR" smtClean="0"/>
              <a:pPr/>
              <a:t>8/1/2012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89951-F840-40FD-87E1-FAB62BE9D6D4}" type="datetime1">
              <a:rPr lang="el-GR" smtClean="0"/>
              <a:pPr/>
              <a:t>8/1/2012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0E7F1-3C8A-48AB-82F7-AB567570ADD0}" type="datetime1">
              <a:rPr lang="el-GR" smtClean="0"/>
              <a:pPr/>
              <a:t>8/1/2012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7EF37B8-E768-4DD9-A075-AE61A5263782}" type="datetime1">
              <a:rPr lang="el-GR" smtClean="0"/>
              <a:pPr/>
              <a:t>8/1/2012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ohr.pdf" TargetMode="Externa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physics.nist.gov/cgi-bin/Compositions/stand_alone.pl?ele=&amp;ascii=html&amp;isotype=some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1">
                <a:tint val="50000"/>
                <a:satMod val="180000"/>
              </a:schemeClr>
            </a:gs>
            <a:gs pos="100000">
              <a:schemeClr val="bg1">
                <a:shade val="45000"/>
                <a:satMod val="12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707678"/>
          </a:xfrm>
        </p:spPr>
        <p:txBody>
          <a:bodyPr>
            <a:noAutofit/>
          </a:bodyPr>
          <a:lstStyle/>
          <a:p>
            <a:r>
              <a:rPr lang="el-GR" sz="3200" spc="3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l-GR" sz="3200" spc="3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l-GR" sz="3200" spc="300" dirty="0" smtClean="0">
                <a:solidFill>
                  <a:schemeClr val="accent1">
                    <a:lumMod val="75000"/>
                  </a:schemeClr>
                </a:solidFill>
              </a:rPr>
              <a:t>ΤΙ ΙΣΧΥΕΙ - τι διδάσκουμε...</a:t>
            </a:r>
            <a:br>
              <a:rPr lang="el-GR" sz="3200" spc="3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el-GR" sz="3200" spc="3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57200" y="1124745"/>
            <a:ext cx="3610744" cy="864096"/>
          </a:xfrm>
        </p:spPr>
        <p:txBody>
          <a:bodyPr>
            <a:noAutofit/>
          </a:bodyPr>
          <a:lstStyle/>
          <a:p>
            <a:r>
              <a:rPr lang="el-GR" b="1" i="1" dirty="0" smtClean="0"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Calibri" pitchFamily="34" charset="0"/>
                <a:cs typeface="Calibri" pitchFamily="34" charset="0"/>
              </a:rPr>
              <a:t>ΠΟΣΟΤΗΤΑ ΟΥΣΙΑΣ </a:t>
            </a:r>
            <a:r>
              <a:rPr lang="en-US" b="1" i="1" dirty="0" smtClean="0"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US" b="1" i="1" cap="none" dirty="0" smtClean="0"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Calibri" pitchFamily="34" charset="0"/>
                <a:cs typeface="Calibri" pitchFamily="34" charset="0"/>
              </a:rPr>
              <a:t>n</a:t>
            </a:r>
            <a:r>
              <a:rPr lang="en-US" b="1" i="1" dirty="0" smtClean="0"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Calibri" pitchFamily="34" charset="0"/>
                <a:cs typeface="Calibri" pitchFamily="34" charset="0"/>
              </a:rPr>
              <a:t>    </a:t>
            </a:r>
          </a:p>
          <a:p>
            <a:r>
              <a:rPr lang="en-US" b="1" i="1" dirty="0" smtClean="0"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Calibri" pitchFamily="34" charset="0"/>
                <a:cs typeface="Calibri" pitchFamily="34" charset="0"/>
              </a:rPr>
              <a:t>    MOLE (mol)      ?</a:t>
            </a:r>
            <a:endParaRPr lang="el-GR" b="1" i="1" dirty="0" smtClean="0">
              <a:solidFill>
                <a:srgbClr val="C00000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3"/>
          </p:nvPr>
        </p:nvSpPr>
        <p:spPr>
          <a:xfrm>
            <a:off x="4860032" y="1052736"/>
            <a:ext cx="3826768" cy="1008113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l-GR" b="1" i="1" strike="sngStrike" dirty="0" err="1" smtClean="0"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Calibri" pitchFamily="34" charset="0"/>
                <a:cs typeface="Calibri" pitchFamily="34" charset="0"/>
              </a:rPr>
              <a:t>ΑριθμοΣ</a:t>
            </a:r>
            <a:r>
              <a:rPr lang="el-GR" b="1" i="1" dirty="0" smtClean="0"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Calibri" pitchFamily="34" charset="0"/>
                <a:cs typeface="Calibri" pitchFamily="34" charset="0"/>
              </a:rPr>
              <a:t>–</a:t>
            </a:r>
            <a:endParaRPr lang="en-US" b="1" i="1" dirty="0" smtClean="0">
              <a:solidFill>
                <a:srgbClr val="C00000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el-GR" b="1" i="1" dirty="0" err="1" smtClean="0"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Calibri" pitchFamily="34" charset="0"/>
                <a:cs typeface="Calibri" pitchFamily="34" charset="0"/>
              </a:rPr>
              <a:t>Σταθερα</a:t>
            </a:r>
            <a:r>
              <a:rPr lang="el-GR" b="1" i="1" dirty="0" smtClean="0"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Calibri" pitchFamily="34" charset="0"/>
                <a:cs typeface="Calibri" pitchFamily="34" charset="0"/>
              </a:rPr>
              <a:t>   </a:t>
            </a:r>
            <a:r>
              <a:rPr lang="el-GR" b="1" i="1" dirty="0" err="1" smtClean="0"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Calibri" pitchFamily="34" charset="0"/>
                <a:cs typeface="Calibri" pitchFamily="34" charset="0"/>
              </a:rPr>
              <a:t>Avogadro</a:t>
            </a:r>
            <a:r>
              <a:rPr lang="en-US" b="1" i="1" dirty="0" smtClean="0"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Calibri" pitchFamily="34" charset="0"/>
                <a:cs typeface="Calibri" pitchFamily="34" charset="0"/>
              </a:rPr>
              <a:t>  N</a:t>
            </a:r>
            <a:r>
              <a:rPr lang="en-US" b="1" i="1" baseline="-25000" dirty="0" smtClean="0"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Calibri" pitchFamily="34" charset="0"/>
                <a:cs typeface="Calibri" pitchFamily="34" charset="0"/>
              </a:rPr>
              <a:t>A</a:t>
            </a:r>
            <a:r>
              <a:rPr lang="en-US" b="1" i="1" dirty="0" smtClean="0"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Calibri" pitchFamily="34" charset="0"/>
                <a:cs typeface="Calibri" pitchFamily="34" charset="0"/>
              </a:rPr>
              <a:t>   ?</a:t>
            </a:r>
            <a:endParaRPr lang="el-GR" b="1" i="1" dirty="0" smtClean="0">
              <a:solidFill>
                <a:srgbClr val="C00000"/>
              </a:solidFill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>
          <a:xfrm>
            <a:off x="0" y="2132856"/>
            <a:ext cx="4644008" cy="432048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l-GR" sz="20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Βασικό μέγεθος του </a:t>
            </a:r>
            <a:r>
              <a:rPr lang="en-US" sz="20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SI</a:t>
            </a:r>
            <a:r>
              <a:rPr lang="el-GR" sz="20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από το 1971</a:t>
            </a:r>
            <a:endParaRPr lang="en-US" sz="2000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  <a:p>
            <a:pPr>
              <a:buClr>
                <a:schemeClr val="tx1"/>
              </a:buClr>
            </a:pPr>
            <a:r>
              <a:rPr lang="el-GR" sz="20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μονάδα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το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mole (mol)</a:t>
            </a:r>
          </a:p>
          <a:p>
            <a:r>
              <a:rPr lang="el-GR" sz="20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Ορισμός :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                                                   ποσότητα ουσίας ενός συστήματος,            που περιέχει τόσες στοιχειώδεις οντότητες όσα είναι τα άτομα                σε 0,012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kg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του άνθρακα 12 </a:t>
            </a:r>
            <a:r>
              <a:rPr lang="el-GR" sz="2000" i="1" dirty="0" smtClean="0">
                <a:latin typeface="Calibri" pitchFamily="34" charset="0"/>
                <a:cs typeface="Calibri" pitchFamily="34" charset="0"/>
              </a:rPr>
              <a:t>(αδέσμευτου, σε ηρεμία και </a:t>
            </a:r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             </a:t>
            </a:r>
            <a:r>
              <a:rPr lang="el-GR" sz="2000" i="1" dirty="0" smtClean="0">
                <a:latin typeface="Calibri" pitchFamily="34" charset="0"/>
                <a:cs typeface="Calibri" pitchFamily="34" charset="0"/>
              </a:rPr>
              <a:t>σταθερή κατάσταση)</a:t>
            </a:r>
          </a:p>
          <a:p>
            <a:pPr>
              <a:buNone/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                    </a:t>
            </a:r>
            <a:r>
              <a:rPr lang="el-GR" sz="1600" dirty="0" smtClean="0">
                <a:latin typeface="Calibri" pitchFamily="34" charset="0"/>
                <a:cs typeface="Calibri" pitchFamily="34" charset="0"/>
              </a:rPr>
              <a:t> </a:t>
            </a:r>
            <a:endParaRPr lang="el-GR" sz="2000" i="1" dirty="0" smtClean="0">
              <a:latin typeface="Calibri" pitchFamily="34" charset="0"/>
              <a:cs typeface="Calibri" pitchFamily="34" charset="0"/>
            </a:endParaRPr>
          </a:p>
          <a:p>
            <a:endParaRPr lang="el-GR" sz="20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el-GR" sz="2000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427984" y="2132856"/>
            <a:ext cx="4716016" cy="3456385"/>
          </a:xfrm>
        </p:spPr>
        <p:txBody>
          <a:bodyPr>
            <a:normAutofit/>
          </a:bodyPr>
          <a:lstStyle/>
          <a:p>
            <a:r>
              <a:rPr lang="el-GR" sz="20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Θεμελιώδης Φυσική Σταθερά</a:t>
            </a:r>
          </a:p>
          <a:p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N</a:t>
            </a:r>
            <a:r>
              <a:rPr lang="en-US" sz="2000" b="1" baseline="-25000" dirty="0" smtClean="0">
                <a:latin typeface="Calibri" pitchFamily="34" charset="0"/>
                <a:cs typeface="Calibri" pitchFamily="34" charset="0"/>
              </a:rPr>
              <a:t>A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=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N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/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n 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  (οντότητες ανά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mole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pPr>
              <a:buNone/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    =  6.022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 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141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 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29(27)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x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10 </a:t>
            </a:r>
            <a:r>
              <a:rPr lang="el-GR" sz="2000" baseline="30000" dirty="0" smtClean="0">
                <a:latin typeface="Calibri" pitchFamily="34" charset="0"/>
                <a:cs typeface="Calibri" pitchFamily="34" charset="0"/>
              </a:rPr>
              <a:t>23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mol</a:t>
            </a:r>
            <a:r>
              <a:rPr lang="el-GR" sz="2000" baseline="30000" dirty="0" smtClean="0">
                <a:latin typeface="Calibri" pitchFamily="34" charset="0"/>
                <a:cs typeface="Calibri" pitchFamily="34" charset="0"/>
              </a:rPr>
              <a:t>-1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  </a:t>
            </a:r>
            <a:endParaRPr lang="el-GR" sz="20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l-GR" sz="2000" dirty="0" err="1" smtClean="0">
                <a:latin typeface="Calibri" pitchFamily="34" charset="0"/>
                <a:cs typeface="Calibri" pitchFamily="34" charset="0"/>
              </a:rPr>
              <a:t>σχετ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. τυπική αβεβαιότητα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±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4.4 x 10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-8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pPr>
              <a:buNone/>
            </a:pPr>
            <a:endParaRPr lang="el-GR" sz="1000" dirty="0" smtClean="0"/>
          </a:p>
          <a:p>
            <a:pPr>
              <a:buNone/>
            </a:pPr>
            <a:r>
              <a:rPr lang="el-GR" sz="2800" b="1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Πώς προκύπτει αυτός       </a:t>
            </a:r>
          </a:p>
          <a:p>
            <a:pPr>
              <a:buNone/>
            </a:pPr>
            <a:r>
              <a:rPr lang="el-GR" sz="2800" b="1" dirty="0" smtClean="0">
                <a:ln w="6350"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ο μυστηριώδης αριθμός;;</a:t>
            </a:r>
            <a:endParaRPr lang="el-G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l-GR" dirty="0"/>
          </a:p>
        </p:txBody>
      </p:sp>
      <p:sp>
        <p:nvSpPr>
          <p:cNvPr id="9" name="TextBox 8"/>
          <p:cNvSpPr txBox="1"/>
          <p:nvPr/>
        </p:nvSpPr>
        <p:spPr>
          <a:xfrm>
            <a:off x="4716016" y="5229200"/>
            <a:ext cx="44279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i="1" dirty="0" smtClean="0"/>
              <a:t>οντότητες =</a:t>
            </a:r>
            <a:r>
              <a:rPr lang="el-GR" i="1" dirty="0" smtClean="0"/>
              <a:t> άτομα, μόρια, ιόντα, ηλεκτρόνια, άλλα </a:t>
            </a:r>
            <a:r>
              <a:rPr lang="el-GR" b="1" i="1" dirty="0" smtClean="0"/>
              <a:t>σωματίδια</a:t>
            </a:r>
            <a:r>
              <a:rPr lang="el-GR" i="1" dirty="0" smtClean="0"/>
              <a:t> ή καθορισμένα συγκροτήματα τέτοιων σωματιδίων </a:t>
            </a:r>
            <a:endParaRPr lang="el-GR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1">
                <a:tint val="50000"/>
                <a:satMod val="180000"/>
              </a:schemeClr>
            </a:gs>
            <a:gs pos="100000">
              <a:schemeClr val="bg1">
                <a:shade val="45000"/>
                <a:satMod val="12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</a:pPr>
            <a:r>
              <a:rPr lang="el-GR" sz="4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νέοι  ορισμοί  των βασικών μονάδων στο </a:t>
            </a:r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  </a:t>
            </a:r>
            <a:endParaRPr lang="el-GR" sz="4400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l-GR" i="1" cap="none" dirty="0" smtClean="0">
                <a:solidFill>
                  <a:srgbClr val="1F497D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Ποιες μονάδες αλλάζουν;</a:t>
            </a:r>
            <a:endParaRPr lang="el-GR" cap="non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3"/>
          </p:nvPr>
        </p:nvSpPr>
        <p:spPr>
          <a:xfrm>
            <a:off x="4644008" y="1556792"/>
            <a:ext cx="4041775" cy="750887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l-GR" b="1" i="1" cap="none" dirty="0" smtClean="0">
                <a:solidFill>
                  <a:srgbClr val="18541E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Για ποιες φυσικές σταθερές  κλειδώνεται η τιμή ; </a:t>
            </a:r>
            <a:r>
              <a:rPr lang="el-GR" b="1" cap="none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ακριβώς</a:t>
            </a:r>
            <a:endParaRPr lang="el-GR" cap="non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l-GR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lang="en-US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kilogram</a:t>
            </a:r>
            <a:endParaRPr lang="el-GR" b="1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l-GR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lang="en-US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mole</a:t>
            </a:r>
            <a:r>
              <a:rPr lang="el-GR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l-GR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lang="en-US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ampere</a:t>
            </a:r>
            <a:endParaRPr lang="el-GR" b="1" dirty="0" smtClean="0">
              <a:solidFill>
                <a:srgbClr val="C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l-GR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lang="en-US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Kelvin</a:t>
            </a:r>
            <a:endParaRPr lang="el-GR" sz="800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l-GR" sz="4000" dirty="0" smtClean="0">
              <a:latin typeface="Arial" pitchFamily="34" charset="0"/>
              <a:cs typeface="Arial" pitchFamily="34" charset="0"/>
            </a:endParaRPr>
          </a:p>
          <a:p>
            <a:endParaRPr lang="el-GR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l-GR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h=</a:t>
            </a: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6.62606X×10</a:t>
            </a:r>
            <a:r>
              <a:rPr lang="en-US" baseline="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−34</a:t>
            </a: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J·s</a:t>
            </a:r>
            <a:endParaRPr lang="el-GR" sz="800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e </a:t>
            </a:r>
            <a:r>
              <a:rPr lang="el-GR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=</a:t>
            </a:r>
            <a:r>
              <a:rPr lang="el-G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1.60217</a:t>
            </a: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X</a:t>
            </a:r>
            <a:r>
              <a:rPr lang="el-G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×</a:t>
            </a: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lang="el-G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10</a:t>
            </a:r>
            <a:r>
              <a:rPr lang="el-GR" baseline="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−19</a:t>
            </a:r>
            <a:r>
              <a:rPr lang="el-G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C</a:t>
            </a:r>
            <a:r>
              <a:rPr lang="el-GR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l-GR" sz="800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el-GR" b="1" i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Β</a:t>
            </a:r>
            <a:r>
              <a:rPr lang="el-GR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=</a:t>
            </a:r>
            <a:r>
              <a:rPr lang="el-G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1.38065</a:t>
            </a: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X</a:t>
            </a:r>
            <a:r>
              <a:rPr lang="el-G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×10</a:t>
            </a:r>
            <a:r>
              <a:rPr lang="el-GR" baseline="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−23  </a:t>
            </a: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J</a:t>
            </a:r>
            <a:r>
              <a:rPr lang="el-G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·</a:t>
            </a: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K</a:t>
            </a:r>
            <a:r>
              <a:rPr lang="el-GR" baseline="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−1</a:t>
            </a:r>
            <a:r>
              <a:rPr lang="el-GR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l-GR" sz="800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N</a:t>
            </a:r>
            <a:r>
              <a:rPr lang="en-US" b="1" baseline="-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</a:t>
            </a:r>
            <a:r>
              <a:rPr lang="el-GR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=</a:t>
            </a:r>
            <a:r>
              <a:rPr lang="el-G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6.02214</a:t>
            </a: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X</a:t>
            </a:r>
            <a:r>
              <a:rPr lang="el-G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×10</a:t>
            </a:r>
            <a:r>
              <a:rPr lang="el-GR" baseline="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23 </a:t>
            </a: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mol</a:t>
            </a:r>
            <a:r>
              <a:rPr lang="el-GR" baseline="30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−1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el-GR" sz="800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l-GR" sz="20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Με  "</a:t>
            </a:r>
            <a:r>
              <a:rPr lang="en-US" sz="20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X</a:t>
            </a:r>
            <a:r>
              <a:rPr lang="el-GR" sz="20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" στο τέλος του αριθμού συμβολίζεται το τελικό ψηφίο που θα συμφωνηθεί τελικά</a:t>
            </a:r>
            <a:endParaRPr lang="el-GR" sz="2000" dirty="0"/>
          </a:p>
        </p:txBody>
      </p:sp>
      <p:sp>
        <p:nvSpPr>
          <p:cNvPr id="8" name="Rectangle 7"/>
          <p:cNvSpPr/>
          <p:nvPr/>
        </p:nvSpPr>
        <p:spPr>
          <a:xfrm>
            <a:off x="0" y="566124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000" dirty="0" smtClean="0"/>
              <a:t>     Από το 1960 ξεκίνησε  με τον  </a:t>
            </a:r>
            <a:r>
              <a:rPr lang="el-GR" sz="2000" i="1" u="sng" dirty="0" smtClean="0"/>
              <a:t>ορισμό του </a:t>
            </a:r>
            <a:r>
              <a:rPr lang="en-US" sz="2000" i="1" u="sng" dirty="0" smtClean="0"/>
              <a:t>second</a:t>
            </a:r>
            <a:r>
              <a:rPr lang="el-GR" sz="2000" dirty="0" smtClean="0"/>
              <a:t> με τη συχνότητα του </a:t>
            </a:r>
            <a:r>
              <a:rPr lang="el-GR" sz="2000" baseline="30000" dirty="0" smtClean="0"/>
              <a:t>133</a:t>
            </a:r>
            <a:r>
              <a:rPr lang="el-GR" sz="2000" dirty="0" smtClean="0"/>
              <a:t>Cs (1968) </a:t>
            </a:r>
          </a:p>
          <a:p>
            <a:r>
              <a:rPr lang="el-GR" sz="2000" dirty="0" smtClean="0"/>
              <a:t>                            και τον </a:t>
            </a:r>
            <a:r>
              <a:rPr lang="el-GR" sz="2000" i="1" u="sng" dirty="0" smtClean="0"/>
              <a:t>ορισμό του μέτρου</a:t>
            </a:r>
            <a:r>
              <a:rPr lang="el-GR" sz="2000" dirty="0" smtClean="0"/>
              <a:t> με τη σταθερά της ταχύτητας του φωτός </a:t>
            </a:r>
            <a:r>
              <a:rPr lang="en-US" sz="2000" dirty="0" smtClean="0"/>
              <a:t>c</a:t>
            </a:r>
            <a:r>
              <a:rPr lang="el-GR" sz="2000" dirty="0" smtClean="0"/>
              <a:t>. </a:t>
            </a:r>
            <a:endParaRPr lang="el-G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1">
                <a:tint val="50000"/>
                <a:satMod val="180000"/>
              </a:schemeClr>
            </a:gs>
            <a:gs pos="100000">
              <a:schemeClr val="bg1">
                <a:shade val="45000"/>
                <a:satMod val="12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00px-Relations_between_new_SI_units_definitions"/>
          <p:cNvPicPr/>
          <p:nvPr/>
        </p:nvPicPr>
        <p:blipFill>
          <a:blip r:embed="rId2" cstate="print">
            <a:lum bright="-19000" contrast="34000"/>
          </a:blip>
          <a:srcRect/>
          <a:stretch>
            <a:fillRect/>
          </a:stretch>
        </p:blipFill>
        <p:spPr bwMode="auto">
          <a:xfrm>
            <a:off x="1475656" y="1124744"/>
            <a:ext cx="6408712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pPr lvl="0"/>
            <a:r>
              <a:rPr lang="el-GR" sz="2700" i="1" dirty="0" smtClean="0">
                <a:ln>
                  <a:noFill/>
                </a:ln>
                <a:solidFill>
                  <a:srgbClr val="531FB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ΣΥΣΧΕΤΙΣΕΙΣ ΤΩΝ ΜΟΝΑΔΩΝ </a:t>
            </a:r>
            <a:r>
              <a:rPr lang="en-US" sz="2700" i="1" dirty="0" smtClean="0">
                <a:ln>
                  <a:noFill/>
                </a:ln>
                <a:solidFill>
                  <a:srgbClr val="531FB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SI</a:t>
            </a:r>
            <a:r>
              <a:rPr lang="el-GR" sz="2700" i="1" dirty="0" smtClean="0">
                <a:ln>
                  <a:noFill/>
                </a:ln>
                <a:solidFill>
                  <a:srgbClr val="531FB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ΜΕ ΤΟΥΣ ΠΡΟΤΕΙΝΟΜΕΝΟΥΣ  </a:t>
            </a:r>
            <a:r>
              <a:rPr lang="en-US" sz="2700" i="1" dirty="0" smtClean="0">
                <a:ln>
                  <a:noFill/>
                </a:ln>
                <a:solidFill>
                  <a:srgbClr val="531FB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NEOY</a:t>
            </a:r>
            <a:r>
              <a:rPr lang="el-GR" sz="2700" i="1" dirty="0" smtClean="0">
                <a:ln>
                  <a:noFill/>
                </a:ln>
                <a:solidFill>
                  <a:srgbClr val="531FB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Σ ΟΡΙΣΜΟΥΣ</a:t>
            </a:r>
            <a:endParaRPr lang="el-GR" dirty="0">
              <a:solidFill>
                <a:srgbClr val="531FB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1">
                <a:tint val="50000"/>
                <a:satMod val="180000"/>
              </a:schemeClr>
            </a:gs>
            <a:gs pos="100000">
              <a:schemeClr val="bg1">
                <a:shade val="45000"/>
                <a:satMod val="12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l-GR" dirty="0" smtClean="0"/>
              <a:t>το πρωτότυπο χιλιόγραμμο, είναι πλέον 130 χρονών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539552" y="1916832"/>
            <a:ext cx="8136904" cy="193899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l-GR" sz="2000" dirty="0" smtClean="0"/>
              <a:t>Η μόνη μονάδα που έμενε αυθαίρετη, να μη συνδέεται με μια αμετάβλητη ιδιότητα της φύσης, ήταν το </a:t>
            </a:r>
            <a:r>
              <a:rPr lang="el-GR" sz="2000" b="1" dirty="0" smtClean="0"/>
              <a:t>χιλιόγραμμο </a:t>
            </a:r>
            <a:r>
              <a:rPr lang="en-US" sz="2000" b="1" dirty="0" smtClean="0"/>
              <a:t>kg</a:t>
            </a:r>
            <a:r>
              <a:rPr lang="el-GR" sz="2000" b="1" dirty="0" smtClean="0"/>
              <a:t>!  </a:t>
            </a:r>
          </a:p>
          <a:p>
            <a:r>
              <a:rPr lang="el-GR" sz="2000" dirty="0" smtClean="0"/>
              <a:t>Επιπλέον το πρωτότυπο χιλιόγραμμο, παρουσιάζει απώλειες κάθε χρόνο της τάξης των 20.10</a:t>
            </a:r>
            <a:r>
              <a:rPr lang="el-GR" sz="2000" baseline="30000" dirty="0" smtClean="0"/>
              <a:t>-9 </a:t>
            </a:r>
            <a:r>
              <a:rPr lang="en-US" sz="2000" dirty="0" smtClean="0"/>
              <a:t>kg</a:t>
            </a:r>
            <a:r>
              <a:rPr lang="el-GR" sz="2000" dirty="0" smtClean="0"/>
              <a:t>, όταν συγκρίνεται με τη μάζα των αντιγράφων του (</a:t>
            </a:r>
            <a:r>
              <a:rPr lang="en-US" sz="2000" dirty="0" smtClean="0"/>
              <a:t>Mohr et al</a:t>
            </a:r>
            <a:r>
              <a:rPr lang="el-GR" sz="2000" dirty="0" smtClean="0"/>
              <a:t>.,2010 </a:t>
            </a:r>
            <a:r>
              <a:rPr lang="el-GR" sz="2000" dirty="0" smtClean="0">
                <a:hlinkClick r:id="rId2" action="ppaction://hlinkfile"/>
              </a:rPr>
              <a:t>ΕΔΩ</a:t>
            </a:r>
            <a:r>
              <a:rPr lang="el-GR" sz="2000" dirty="0" smtClean="0"/>
              <a:t>). Η διάρκειά του στο χρόνο δεν είναι εξασφαλισμένη…</a:t>
            </a:r>
            <a:endParaRPr lang="el-GR" sz="2000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11560" y="4077072"/>
            <a:ext cx="8136904" cy="158504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Times New Roman" pitchFamily="18" charset="0"/>
              </a:rPr>
              <a:t>Ο νέος ορισμός για το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Times New Roman" pitchFamily="18" charset="0"/>
              </a:rPr>
              <a:t>kilogram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η μάζα συνδέεται με τη συχνότητα ενός φωτονίου μέσω των σχέσεων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E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=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mc</a:t>
            </a:r>
            <a:r>
              <a:rPr kumimoji="0" lang="el-GR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and E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=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ν, οπότε 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=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hv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/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el-GR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=1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kg 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↔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v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= (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c</a:t>
            </a:r>
            <a:r>
              <a:rPr kumimoji="0" lang="el-GR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/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h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)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s</a:t>
            </a:r>
            <a:r>
              <a:rPr kumimoji="0" lang="el-GR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-1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η συχνότητα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de Broglie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Compton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 ενός σώματος μάζας ενός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kg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6" name="Rectangle 4"/>
          <p:cNvSpPr>
            <a:spLocks noChangeArrowheads="1"/>
          </p:cNvSpPr>
          <p:nvPr/>
        </p:nvSpPr>
        <p:spPr bwMode="auto">
          <a:xfrm>
            <a:off x="0" y="476672"/>
            <a:ext cx="9144000" cy="6201698"/>
          </a:xfrm>
          <a:prstGeom prst="rect">
            <a:avLst/>
          </a:prstGeom>
          <a:solidFill>
            <a:srgbClr val="F0DEF8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Ο νέος ορισμός για το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mole</a:t>
            </a:r>
            <a:endParaRPr kumimoji="0" lang="el-G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Τρέχων Ορισμός: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Το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mole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,….όσα και τα άτομα σε 0.012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kilogram 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του άνθρακα 12….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l-G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Επειδή όμως ο αριθμός ατόμων που περιέχονται σε 0.012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kg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του </a:t>
            </a:r>
            <a:r>
              <a:rPr kumimoji="0" lang="el-GR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είναι το Ν</a:t>
            </a:r>
            <a:r>
              <a:rPr kumimoji="0" lang="el-GR" sz="2000" b="0" i="0" u="none" strike="noStrike" cap="none" normalizeH="0" baseline="-2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Α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που έχει πλέον προσεγγιστεί με μεγάλη ακρίβεια προτείνεται </a:t>
            </a:r>
            <a:r>
              <a:rPr kumimoji="0" lang="el-GR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να αποσυνδεθεί το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mole</a:t>
            </a:r>
            <a:r>
              <a:rPr kumimoji="0" lang="el-GR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από το </a:t>
            </a:r>
            <a:r>
              <a:rPr kumimoji="0" lang="en-US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kg</a:t>
            </a:r>
            <a:r>
              <a:rPr kumimoji="0" lang="el-GR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ώστε να απλοποιηθεί ο ορισμός του</a:t>
            </a:r>
            <a:endParaRPr kumimoji="0" lang="el-G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l-G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Προτεινόμενος Ορισμός</a:t>
            </a:r>
            <a:endParaRPr kumimoji="0" lang="el-G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το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mole 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είναι η ποσότητα ουσίας… που περιέχει 6.02214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×10</a:t>
            </a:r>
            <a:r>
              <a:rPr kumimoji="0" lang="el-GR" sz="20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23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συγκεκριμένα στοιχειώδη σωματίδια. …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Γίνεται επίσης μια πολύ σημαντική </a:t>
            </a:r>
            <a:r>
              <a:rPr kumimoji="0" lang="el-GR" sz="20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υπόδειξη</a:t>
            </a:r>
            <a:r>
              <a:rPr kumimoji="0" lang="el-GR" sz="2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Χάριν απλούστευσης μπορεί να αντικαθίσταται η λέξη </a:t>
            </a:r>
            <a:r>
              <a:rPr kumimoji="0" lang="el-GR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«ουσίας»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από το μοριακό χημικό τύπο της  π.χ. </a:t>
            </a:r>
            <a:r>
              <a:rPr kumimoji="0" lang="el-G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ποσότητα βενζολίου,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kumimoji="0" lang="el-G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kumimoji="0" lang="el-GR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</a:t>
            </a:r>
            <a:r>
              <a:rPr kumimoji="0" lang="el-GR" sz="20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el-G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l-GR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l-GR" sz="2000" dirty="0" smtClean="0"/>
              <a:t>Μια </a:t>
            </a:r>
            <a:r>
              <a:rPr lang="el-GR" sz="2000" i="1" u="sng" dirty="0" smtClean="0"/>
              <a:t>συνέπεια</a:t>
            </a:r>
            <a:r>
              <a:rPr lang="el-GR" sz="2000" i="1" dirty="0" smtClean="0"/>
              <a:t> </a:t>
            </a:r>
            <a:r>
              <a:rPr lang="el-GR" sz="2000" dirty="0" smtClean="0"/>
              <a:t>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l-GR" sz="2000" dirty="0" smtClean="0"/>
              <a:t>η </a:t>
            </a:r>
            <a:r>
              <a:rPr lang="en-US" sz="2000" i="1" dirty="0" smtClean="0"/>
              <a:t>M</a:t>
            </a:r>
            <a:r>
              <a:rPr lang="el-GR" sz="2000" dirty="0" smtClean="0"/>
              <a:t>(</a:t>
            </a:r>
            <a:r>
              <a:rPr lang="el-GR" sz="2000" baseline="30000" dirty="0" smtClean="0"/>
              <a:t>12</a:t>
            </a:r>
            <a:r>
              <a:rPr lang="en-US" sz="2000" dirty="0" smtClean="0"/>
              <a:t>C</a:t>
            </a:r>
            <a:r>
              <a:rPr lang="el-GR" sz="2000" dirty="0" smtClean="0"/>
              <a:t>) δεν είναι πια ακριβώς 0.012 </a:t>
            </a:r>
            <a:r>
              <a:rPr lang="en-US" sz="2000" dirty="0" smtClean="0"/>
              <a:t>kg</a:t>
            </a:r>
            <a:r>
              <a:rPr lang="el-GR" sz="2000" dirty="0" smtClean="0"/>
              <a:t>/</a:t>
            </a:r>
            <a:r>
              <a:rPr lang="en-US" sz="2000" dirty="0" smtClean="0"/>
              <a:t>mol</a:t>
            </a:r>
            <a:r>
              <a:rPr lang="el-GR" sz="2000" dirty="0" smtClean="0"/>
              <a:t>, αλλά με σχετική αβεβαιότητα </a:t>
            </a:r>
            <a:r>
              <a:rPr lang="el-GR" sz="1400" dirty="0" smtClean="0"/>
              <a:t>(1,4 ×10</a:t>
            </a:r>
            <a:r>
              <a:rPr lang="el-GR" sz="1400" baseline="30000" dirty="0" smtClean="0"/>
              <a:t>-9</a:t>
            </a:r>
            <a:r>
              <a:rPr lang="el-GR" sz="1400" dirty="0" smtClean="0"/>
              <a:t>)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l-GR" sz="2000" dirty="0" smtClean="0"/>
              <a:t>Το ίδιο ισχύει για την ατομική μονάδα μάζας </a:t>
            </a:r>
            <a:r>
              <a:rPr lang="en-US" sz="2000" i="1" dirty="0" smtClean="0"/>
              <a:t>m</a:t>
            </a:r>
            <a:r>
              <a:rPr lang="en-US" sz="2000" baseline="-25000" dirty="0" smtClean="0"/>
              <a:t>u</a:t>
            </a:r>
            <a:r>
              <a:rPr lang="el-GR" sz="2000" dirty="0" smtClean="0"/>
              <a:t>, δηλαδή το 1/12 της </a:t>
            </a:r>
            <a:r>
              <a:rPr lang="en-US" sz="2000" i="1" dirty="0" smtClean="0"/>
              <a:t>m</a:t>
            </a:r>
            <a:r>
              <a:rPr lang="el-GR" sz="2000" dirty="0" smtClean="0"/>
              <a:t>(</a:t>
            </a:r>
            <a:r>
              <a:rPr lang="el-GR" sz="2000" baseline="30000" dirty="0" smtClean="0"/>
              <a:t>12</a:t>
            </a:r>
            <a:r>
              <a:rPr lang="en-US" sz="2000" dirty="0" smtClean="0"/>
              <a:t>C</a:t>
            </a:r>
            <a:r>
              <a:rPr lang="el-GR" sz="2000" dirty="0" smtClean="0"/>
              <a:t>).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l-GR" sz="2000" dirty="0" smtClean="0"/>
              <a:t>Δηλαδή </a:t>
            </a:r>
            <a:r>
              <a:rPr lang="el-GR" sz="2000" b="1" dirty="0" smtClean="0"/>
              <a:t>η μάζα του  </a:t>
            </a:r>
            <a:r>
              <a:rPr lang="en-US" sz="2000" b="1" dirty="0" smtClean="0"/>
              <a:t>C</a:t>
            </a:r>
            <a:r>
              <a:rPr lang="el-GR" sz="2000" b="1" baseline="-25000" dirty="0" smtClean="0"/>
              <a:t>12</a:t>
            </a:r>
            <a:r>
              <a:rPr lang="el-GR" sz="2000" b="1" dirty="0" smtClean="0"/>
              <a:t>, δεν θα είναι πια ακριβώς 12 ή 12 </a:t>
            </a:r>
            <a:r>
              <a:rPr lang="en-US" sz="2000" b="1" dirty="0" err="1" smtClean="0"/>
              <a:t>dalton</a:t>
            </a:r>
            <a:r>
              <a:rPr lang="el-GR" sz="2000" b="1" dirty="0" smtClean="0"/>
              <a:t>.</a:t>
            </a:r>
            <a:endParaRPr lang="el-GR" sz="2000" dirty="0" smtClean="0"/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l-G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1">
                <a:tint val="50000"/>
                <a:satMod val="180000"/>
              </a:schemeClr>
            </a:gs>
            <a:gs pos="100000">
              <a:schemeClr val="bg1">
                <a:shade val="45000"/>
                <a:satMod val="12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196752"/>
            <a:ext cx="8676456" cy="41755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l-GR" sz="3200" dirty="0" smtClean="0">
              <a:solidFill>
                <a:srgbClr val="9A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l-G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</a:t>
            </a:r>
            <a:r>
              <a:rPr lang="el-GR" sz="32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σχετική ατομική – μοριακή  μάζα, Α</a:t>
            </a:r>
            <a:r>
              <a:rPr lang="en-US" sz="32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r </a:t>
            </a:r>
            <a:r>
              <a:rPr lang="el-GR" sz="32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–</a:t>
            </a:r>
            <a:r>
              <a:rPr lang="en-US" sz="3200" b="1" dirty="0" err="1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Mr</a:t>
            </a:r>
            <a:endParaRPr lang="el-GR" sz="3200" b="1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l-GR" sz="32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l-GR" sz="3200" b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ποσότητα ουσίας, </a:t>
            </a:r>
            <a:r>
              <a:rPr lang="en-US" sz="3200" b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mole</a:t>
            </a:r>
            <a:r>
              <a:rPr lang="el-GR" sz="3200" b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,</a:t>
            </a:r>
            <a:r>
              <a:rPr lang="en-US" sz="3200" b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n</a:t>
            </a:r>
            <a:endParaRPr lang="el-GR" sz="3200" b="1" dirty="0" smtClean="0">
              <a:solidFill>
                <a:schemeClr val="accent3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l-GR" sz="32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l-GR" sz="32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αριθμός – σταθερά 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Avogadro</a:t>
            </a:r>
            <a:r>
              <a:rPr lang="el-GR" sz="32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,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N</a:t>
            </a:r>
            <a:r>
              <a:rPr lang="en-US" sz="3200" b="1" baseline="-250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</a:t>
            </a:r>
            <a:endParaRPr lang="el-GR" sz="3200" b="1" baseline="-25000" dirty="0" smtClean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endParaRPr lang="el-GR" sz="3200" b="1" dirty="0" smtClean="0">
              <a:solidFill>
                <a:srgbClr val="000080"/>
              </a:solidFill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r>
              <a:rPr lang="el-GR" sz="2800" b="1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Μια σύντομη αναδρομή στην εξέλιξη των ορισμών</a:t>
            </a:r>
            <a:endParaRPr lang="el-GR" sz="2800" b="1" i="1" dirty="0" smtClean="0">
              <a:effectLst>
                <a:innerShdw blurRad="63500" dist="50800">
                  <a:prstClr val="black">
                    <a:alpha val="50000"/>
                  </a:prstClr>
                </a:innerShdw>
              </a:effectLst>
              <a:latin typeface="Calibri" pitchFamily="34" charset="0"/>
              <a:cs typeface="Calibri" pitchFamily="34" charset="0"/>
            </a:endParaRPr>
          </a:p>
          <a:p>
            <a:r>
              <a:rPr lang="el-GR" sz="2800" b="1" dirty="0" smtClean="0"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Calibri" pitchFamily="34" charset="0"/>
                <a:cs typeface="Calibri" pitchFamily="34" charset="0"/>
              </a:rPr>
              <a:t>                               </a:t>
            </a:r>
          </a:p>
          <a:p>
            <a:r>
              <a:rPr lang="el-GR" sz="2800" b="1" i="1" dirty="0" smtClean="0"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  <a:latin typeface="Calibri" pitchFamily="34" charset="0"/>
                <a:cs typeface="Calibri" pitchFamily="34" charset="0"/>
              </a:rPr>
              <a:t>Και πού έχουμε φτάσει…</a:t>
            </a:r>
            <a:endParaRPr lang="el-GR" sz="2800" i="1" dirty="0" smtClean="0">
              <a:latin typeface="Calibri" pitchFamily="34" charset="0"/>
              <a:cs typeface="Calibri" pitchFamily="34" charset="0"/>
            </a:endParaRPr>
          </a:p>
          <a:p>
            <a:endParaRPr lang="el-GR" sz="3200" baseline="-25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400" i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/>
            </a:r>
            <a:br>
              <a:rPr lang="en-US" sz="4400" i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el-GR" sz="4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Οι περιπέτειες των ορισμών  </a:t>
            </a:r>
            <a:br>
              <a:rPr lang="el-GR" sz="4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endParaRPr lang="el-GR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1">
                <a:tint val="50000"/>
                <a:satMod val="180000"/>
              </a:schemeClr>
            </a:gs>
            <a:gs pos="100000">
              <a:schemeClr val="bg1">
                <a:shade val="45000"/>
                <a:satMod val="12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99792" y="1052736"/>
            <a:ext cx="3600400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el-GR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47248" cy="850106"/>
          </a:xfrm>
        </p:spPr>
        <p:txBody>
          <a:bodyPr>
            <a:normAutofit/>
          </a:bodyPr>
          <a:lstStyle/>
          <a:p>
            <a:pPr lvl="0"/>
            <a:r>
              <a:rPr lang="en-US" sz="2800" dirty="0" err="1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i</a:t>
            </a:r>
            <a:r>
              <a:rPr lang="en-US" sz="2800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. </a:t>
            </a:r>
            <a:r>
              <a:rPr lang="el-GR" sz="2800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σχετική ατομική – μοριακή  μάζα, Α</a:t>
            </a:r>
            <a:r>
              <a:rPr lang="en-US" sz="2800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r </a:t>
            </a:r>
            <a:r>
              <a:rPr lang="el-GR" sz="2800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–</a:t>
            </a:r>
            <a:r>
              <a:rPr lang="en-US" sz="2800" dirty="0" err="1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Mr</a:t>
            </a:r>
            <a:endParaRPr lang="el-GR" sz="2800" dirty="0">
              <a:solidFill>
                <a:srgbClr val="C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3528" y="1052737"/>
            <a:ext cx="8820472" cy="57323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l-GR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                                         </a:t>
            </a:r>
            <a:r>
              <a:rPr lang="el-GR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Ορισμός </a:t>
            </a:r>
            <a:r>
              <a:rPr lang="en-US" sz="20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Ar</a:t>
            </a:r>
            <a:r>
              <a:rPr lang="el-GR" sz="20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(</a:t>
            </a:r>
            <a:r>
              <a:rPr lang="en-US" sz="20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X</a:t>
            </a:r>
            <a:r>
              <a:rPr lang="el-GR" sz="20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) = </a:t>
            </a:r>
            <a:r>
              <a:rPr lang="en-US" sz="20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m</a:t>
            </a:r>
            <a:r>
              <a:rPr lang="el-GR" sz="20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(</a:t>
            </a:r>
            <a:r>
              <a:rPr lang="en-US" sz="20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X</a:t>
            </a:r>
            <a:r>
              <a:rPr lang="el-GR" sz="20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)/</a:t>
            </a:r>
            <a:r>
              <a:rPr lang="en-US" sz="20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m</a:t>
            </a:r>
            <a:r>
              <a:rPr lang="en-US" sz="2000" baseline="-250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u</a:t>
            </a:r>
            <a:r>
              <a:rPr lang="el-GR" sz="20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σήμερα</a:t>
            </a:r>
            <a:endParaRPr lang="el-GR" sz="2000" dirty="0" smtClean="0">
              <a:solidFill>
                <a:srgbClr val="002060"/>
              </a:solidFill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lvl="0" algn="just" eaLnBrk="0" fontAlgn="base" hangingPunct="0">
              <a:spcBef>
                <a:spcPts val="1200"/>
              </a:spcBef>
              <a:spcAft>
                <a:spcPts val="600"/>
              </a:spcAft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                           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μονάδα ατομικής μάζας 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m</a:t>
            </a:r>
            <a:r>
              <a:rPr lang="en-US" sz="2000" b="1" baseline="-25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u </a:t>
            </a:r>
            <a:r>
              <a:rPr lang="el-GR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= 1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u </a:t>
            </a:r>
            <a:r>
              <a:rPr lang="el-GR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=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1Da= </a:t>
            </a:r>
            <a:r>
              <a:rPr lang="el-GR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(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1/12m</a:t>
            </a:r>
            <a:r>
              <a:rPr lang="el-GR" sz="2000" b="1" baseline="30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12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</a:t>
            </a:r>
            <a:r>
              <a:rPr lang="el-GR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)</a:t>
            </a:r>
            <a:endParaRPr lang="el-GR" sz="2000" b="1" dirty="0" smtClean="0">
              <a:ln>
                <a:solidFill>
                  <a:schemeClr val="accent1"/>
                </a:solidFill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lvl="0" algn="just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Οι ποσότητες χημικών στοιχείων ή ενώσεων προσδιορίζονται </a:t>
            </a:r>
            <a:r>
              <a:rPr lang="el-GR" sz="2000" b="1" dirty="0" smtClean="0">
                <a:solidFill>
                  <a:srgbClr val="3B6681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αρχικά</a:t>
            </a: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με έννοιες- </a:t>
            </a:r>
            <a:endParaRPr lang="en-US" sz="2000" dirty="0" smtClean="0"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lvl="0" algn="just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μονάδες όπως το </a:t>
            </a:r>
            <a:r>
              <a:rPr lang="el-GR" sz="2000" b="1" dirty="0" smtClean="0">
                <a:ln w="6350">
                  <a:noFill/>
                </a:ln>
                <a:solidFill>
                  <a:srgbClr val="00008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"</a:t>
            </a:r>
            <a:r>
              <a:rPr lang="el-GR" sz="2000" b="1" dirty="0" smtClean="0">
                <a:ln w="6350">
                  <a:noFill/>
                </a:ln>
                <a:solidFill>
                  <a:srgbClr val="00008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γραμμοάτομο" </a:t>
            </a: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και  </a:t>
            </a:r>
            <a:r>
              <a:rPr lang="el-GR" sz="2000" b="1" dirty="0" smtClean="0">
                <a:ln w="6350">
                  <a:noFill/>
                </a:ln>
                <a:solidFill>
                  <a:srgbClr val="00008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"γραμμομόριο", </a:t>
            </a: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που </a:t>
            </a:r>
            <a:r>
              <a:rPr lang="el-GR" sz="2000" u="sng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συνδέονταν άμεσα</a:t>
            </a: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με</a:t>
            </a:r>
          </a:p>
          <a:p>
            <a:pPr lvl="0" algn="just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τα  </a:t>
            </a:r>
            <a:r>
              <a:rPr lang="el-GR" sz="2000" b="1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"ατομικά βάρη</a:t>
            </a:r>
            <a:r>
              <a:rPr lang="el-GR" sz="2000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"</a:t>
            </a:r>
            <a:r>
              <a:rPr lang="el-GR" sz="2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και </a:t>
            </a:r>
            <a:r>
              <a:rPr lang="el-GR" sz="2000" b="1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"</a:t>
            </a:r>
            <a:r>
              <a:rPr lang="el-GR" sz="2000" b="1" i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μοριακά βάρη"</a:t>
            </a:r>
            <a:r>
              <a:rPr lang="en-US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=</a:t>
            </a: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el-GR" sz="2000" b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σχετικές μάζες</a:t>
            </a: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. </a:t>
            </a:r>
          </a:p>
          <a:p>
            <a:pPr>
              <a:spcBef>
                <a:spcPts val="600"/>
              </a:spcBef>
            </a:pPr>
            <a:r>
              <a:rPr lang="en-US" sz="2000" b="1" u="sng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19</a:t>
            </a:r>
            <a:r>
              <a:rPr lang="el-GR" sz="2000" b="1" u="sng" baseline="30000" dirty="0" err="1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ος</a:t>
            </a:r>
            <a:r>
              <a:rPr lang="el-GR" sz="2000" b="1" u="sng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αιώνας</a:t>
            </a:r>
            <a:r>
              <a:rPr lang="el-GR" sz="2000" b="1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Εμπνευστής της "συγκριτικής" κλίμακας στα ΑΒ ο </a:t>
            </a:r>
            <a:r>
              <a:rPr lang="en-US" sz="2000" b="1" dirty="0" smtClean="0">
                <a:solidFill>
                  <a:srgbClr val="3B6681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Dalton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1803–5, </a:t>
            </a: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                  </a:t>
            </a:r>
          </a:p>
          <a:p>
            <a:pPr>
              <a:spcBef>
                <a:spcPts val="600"/>
              </a:spcBef>
            </a:pP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με την παραδοχή </a:t>
            </a:r>
            <a:r>
              <a:rPr lang="el-GR" sz="2000" b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ΑΒ(Η) =1</a:t>
            </a: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(O=5.5)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,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H=1 (O=1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5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b="1" dirty="0" smtClean="0">
                <a:solidFill>
                  <a:srgbClr val="3B6681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Α</a:t>
            </a:r>
            <a:r>
              <a:rPr lang="en-US" sz="2000" b="1" dirty="0" err="1" smtClean="0">
                <a:solidFill>
                  <a:srgbClr val="3B6681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vogadro</a:t>
            </a:r>
            <a:r>
              <a:rPr lang="en-US" sz="2000" b="1" dirty="0" smtClean="0">
                <a:solidFill>
                  <a:srgbClr val="3B6681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&amp; Davy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1811 ,  </a:t>
            </a:r>
            <a:endParaRPr lang="el-GR" sz="20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600"/>
              </a:spcBef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το 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οξυγόνο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ως βάση σύγκρισης λόγω της ευκολίας του να ενώνεται με τα </a:t>
            </a:r>
          </a:p>
          <a:p>
            <a:pPr>
              <a:spcBef>
                <a:spcPts val="600"/>
              </a:spcBef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περισσότερα στοιχεία,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O=10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Wollaston, 1813 ,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O=1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Thomson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1813, 1825, 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             </a:t>
            </a:r>
          </a:p>
          <a:p>
            <a:pPr>
              <a:spcBef>
                <a:spcPts val="600"/>
              </a:spcBef>
            </a:pP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O=100 </a:t>
            </a:r>
            <a:r>
              <a:rPr lang="en-US" sz="2000" b="1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Berzelius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1814,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O=4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Griffin, 1834, 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O=16 </a:t>
            </a:r>
            <a:r>
              <a:rPr lang="en-US" sz="2000" b="1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Clarke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1893,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C=12 </a:t>
            </a:r>
            <a:r>
              <a:rPr lang="en-US" sz="2000" b="1" dirty="0" err="1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Hinrichs</a:t>
            </a:r>
            <a:r>
              <a:rPr lang="en-US" sz="2000" b="1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,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1893</a:t>
            </a:r>
            <a:endParaRPr lang="el-GR" sz="2000" dirty="0" smtClean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600"/>
              </a:spcBef>
            </a:pPr>
            <a:r>
              <a:rPr lang="en-US" sz="2000" b="1" u="sng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20</a:t>
            </a:r>
            <a:r>
              <a:rPr lang="el-GR" sz="2000" b="1" u="sng" baseline="30000" dirty="0" err="1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ος</a:t>
            </a:r>
            <a:r>
              <a:rPr lang="el-GR" sz="2000" b="1" u="sng" baseline="30000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b="1" u="sng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αιώνας</a:t>
            </a:r>
            <a:r>
              <a:rPr lang="el-GR" sz="2000" b="1" dirty="0" smtClean="0">
                <a:solidFill>
                  <a:schemeClr val="accent4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: 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με ισότοπα 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AB(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baseline="30000" dirty="0" smtClean="0">
                <a:latin typeface="Calibri" pitchFamily="34" charset="0"/>
                <a:cs typeface="Calibri" pitchFamily="34" charset="0"/>
              </a:rPr>
              <a:t>16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O)=16 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Aston, 1931,  </a:t>
            </a:r>
            <a:r>
              <a:rPr lang="en-US" sz="20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Ar</a:t>
            </a:r>
            <a:r>
              <a:rPr lang="en-US" sz="2000" b="1" baseline="300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12</a:t>
            </a:r>
            <a:r>
              <a:rPr lang="en-US" sz="20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C=12 , 1961</a:t>
            </a:r>
            <a:r>
              <a:rPr lang="el-GR" sz="20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el-GR" sz="2000" i="1" dirty="0" smtClean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600"/>
              </a:spcBef>
            </a:pPr>
            <a:r>
              <a:rPr lang="el-GR" sz="2000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ασυμφωνία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: 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φυσικοί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AB(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baseline="30000" dirty="0" smtClean="0">
                <a:latin typeface="Calibri" pitchFamily="34" charset="0"/>
                <a:cs typeface="Calibri" pitchFamily="34" charset="0"/>
              </a:rPr>
              <a:t>16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O)=16  IUPAP   </a:t>
            </a:r>
            <a:r>
              <a:rPr lang="en-US" sz="2000" b="1" dirty="0" err="1" smtClean="0">
                <a:latin typeface="Calibri" pitchFamily="34" charset="0"/>
                <a:cs typeface="Calibri" pitchFamily="34" charset="0"/>
              </a:rPr>
              <a:t>vs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χημικοί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AB(O)=16  IUPAC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στο μείγμα </a:t>
            </a:r>
          </a:p>
          <a:p>
            <a:pPr>
              <a:spcBef>
                <a:spcPts val="600"/>
              </a:spcBef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των ισοτόπων, 16, 17 και 18,  όπως συναντάται αυτό στο φυσικό στοιχείο οξυγόνο </a:t>
            </a:r>
          </a:p>
          <a:p>
            <a:pPr algn="r">
              <a:spcBef>
                <a:spcPts val="300"/>
              </a:spcBef>
            </a:pPr>
            <a:r>
              <a:rPr lang="en-US" sz="1600" i="1" dirty="0" smtClean="0">
                <a:latin typeface="Calibri" pitchFamily="34" charset="0"/>
                <a:cs typeface="Calibri" pitchFamily="34" charset="0"/>
              </a:rPr>
              <a:t>( Jensen 2010)</a:t>
            </a:r>
            <a:endParaRPr lang="el-GR" sz="1600" dirty="0" smtClean="0">
              <a:latin typeface="Calibri" pitchFamily="34" charset="0"/>
              <a:cs typeface="Calibri" pitchFamily="34" charset="0"/>
            </a:endParaRPr>
          </a:p>
          <a:p>
            <a:endParaRPr lang="el-GR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Oval Callout 5"/>
          <p:cNvSpPr/>
          <p:nvPr/>
        </p:nvSpPr>
        <p:spPr>
          <a:xfrm>
            <a:off x="7236296" y="2780928"/>
            <a:ext cx="1080120" cy="432048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chemeClr val="tx1"/>
                </a:solidFill>
              </a:rPr>
              <a:t>νονός</a:t>
            </a:r>
            <a:endParaRPr lang="el-G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 Callout 5"/>
          <p:cNvSpPr/>
          <p:nvPr/>
        </p:nvSpPr>
        <p:spPr>
          <a:xfrm>
            <a:off x="7740352" y="836712"/>
            <a:ext cx="1152128" cy="432048"/>
          </a:xfrm>
          <a:prstGeom prst="cloudCallou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57350" name="Picture 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23528" y="0"/>
            <a:ext cx="849694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loud Callout 7"/>
          <p:cNvSpPr/>
          <p:nvPr/>
        </p:nvSpPr>
        <p:spPr>
          <a:xfrm>
            <a:off x="7524328" y="836712"/>
            <a:ext cx="1512168" cy="360040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l-GR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40352" y="83671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rgbClr val="3B6681"/>
                </a:solidFill>
              </a:rPr>
              <a:t>Maxwell</a:t>
            </a:r>
            <a:endParaRPr lang="el-GR" b="1" dirty="0">
              <a:ln/>
              <a:solidFill>
                <a:srgbClr val="3B6681"/>
              </a:solidFill>
            </a:endParaRPr>
          </a:p>
        </p:txBody>
      </p:sp>
      <p:sp>
        <p:nvSpPr>
          <p:cNvPr id="9" name="Oval Callout 8"/>
          <p:cNvSpPr/>
          <p:nvPr/>
        </p:nvSpPr>
        <p:spPr>
          <a:xfrm rot="20407467">
            <a:off x="67247" y="419097"/>
            <a:ext cx="1008474" cy="435823"/>
          </a:xfrm>
          <a:prstGeom prst="wedgeEllipseCallout">
            <a:avLst>
              <a:gd name="adj1" fmla="val 38478"/>
              <a:gd name="adj2" fmla="val 45595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chemeClr val="tx1"/>
                </a:solidFill>
              </a:rPr>
              <a:t>νονός</a:t>
            </a:r>
            <a:endParaRPr lang="el-G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704856" cy="99412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l-GR" sz="2700" dirty="0" smtClean="0">
                <a:solidFill>
                  <a:srgbClr val="C00000"/>
                </a:solidFill>
              </a:rPr>
              <a:t>Σχετικές Ατομικές Μάζες </a:t>
            </a:r>
            <a:r>
              <a:rPr lang="en-US" sz="2700" dirty="0" smtClean="0">
                <a:solidFill>
                  <a:srgbClr val="C00000"/>
                </a:solidFill>
              </a:rPr>
              <a:t/>
            </a:r>
            <a:br>
              <a:rPr lang="en-US" sz="2700" dirty="0" smtClean="0">
                <a:solidFill>
                  <a:srgbClr val="C00000"/>
                </a:solidFill>
              </a:rPr>
            </a:br>
            <a:r>
              <a:rPr lang="el-GR" sz="2700" dirty="0" smtClean="0">
                <a:solidFill>
                  <a:srgbClr val="C00000"/>
                </a:solidFill>
              </a:rPr>
              <a:t>και σύσταση ισοτόπων για όλα τα Στοιχεία</a:t>
            </a:r>
            <a:r>
              <a:rPr lang="el-GR" dirty="0" smtClean="0"/>
              <a:t/>
            </a:r>
            <a:br>
              <a:rPr lang="el-GR" dirty="0" smtClean="0"/>
            </a:br>
            <a:r>
              <a:rPr lang="en-US" dirty="0" smtClean="0"/>
              <a:t> </a:t>
            </a:r>
            <a:endParaRPr lang="el-GR" sz="27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99592" y="1340768"/>
            <a:ext cx="774035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/>
              </a:rPr>
              <a:t>http://physics.nist.gov/cgi-bin/Compositions/stand_alone.pl?ele=&amp;ascii=html&amp;isotype=some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700808"/>
            <a:ext cx="6552728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pPr lvl="0"/>
            <a:r>
              <a:rPr lang="en-US" sz="2800" dirty="0" smtClean="0">
                <a:solidFill>
                  <a:srgbClr val="C0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iii. </a:t>
            </a:r>
            <a:r>
              <a:rPr lang="el-GR" sz="2800" dirty="0" smtClean="0">
                <a:solidFill>
                  <a:srgbClr val="C0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Ορισμός της έννοιας του </a:t>
            </a:r>
            <a:r>
              <a:rPr lang="en-US" sz="2800" dirty="0" smtClean="0">
                <a:solidFill>
                  <a:srgbClr val="C0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N</a:t>
            </a:r>
            <a:r>
              <a:rPr lang="en-US" sz="2800" baseline="-25000" dirty="0" smtClean="0">
                <a:solidFill>
                  <a:srgbClr val="C0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  <a:cs typeface="Calibri" pitchFamily="34" charset="0"/>
              </a:rPr>
              <a:t>A</a:t>
            </a:r>
            <a:endParaRPr lang="el-GR" sz="2800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836712"/>
            <a:ext cx="8784976" cy="1323439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l-GR" sz="2000" dirty="0" smtClean="0">
                <a:latin typeface="Calibri" pitchFamily="34" charset="0"/>
                <a:cs typeface="Calibri" pitchFamily="34" charset="0"/>
              </a:rPr>
              <a:t>Εξ ορισμού του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mole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r>
              <a:rPr lang="el-GR" sz="2000" dirty="0" smtClean="0">
                <a:latin typeface="Calibri" pitchFamily="34" charset="0"/>
                <a:cs typeface="Calibri" pitchFamily="34" charset="0"/>
              </a:rPr>
              <a:t>το πλήθος των καθορισμένων στοιχειωδών οντοτήτων που υπάρχει 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στο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mole 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κάθε καθαρής χημικής ουσίας 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ισούται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 πάντα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με το πλήθος των ατόμων που υπάρχει σε 0.012 kg του 12C (1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mol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12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C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)  και δεν είναι άλλο από τη σταθερά του </a:t>
            </a:r>
            <a:r>
              <a:rPr lang="el-GR" sz="2000" dirty="0" err="1" smtClean="0">
                <a:latin typeface="Calibri" pitchFamily="34" charset="0"/>
                <a:cs typeface="Calibri" pitchFamily="34" charset="0"/>
              </a:rPr>
              <a:t>Avogadro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179512" y="5229200"/>
            <a:ext cx="8496944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l-GR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Ο </a:t>
            </a:r>
            <a:r>
              <a:rPr lang="el-GR" sz="2000" b="1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αριθμός </a:t>
            </a:r>
            <a:r>
              <a:rPr lang="en-GB" sz="2000" b="1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Avogadro</a:t>
            </a:r>
            <a:r>
              <a:rPr lang="el-GR" sz="2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ορίστηκε </a:t>
            </a:r>
            <a:r>
              <a:rPr lang="el-GR" sz="2000" dirty="0" smtClean="0">
                <a:solidFill>
                  <a:srgbClr val="531FB1"/>
                </a:solidFill>
                <a:latin typeface="Calibri" pitchFamily="34" charset="0"/>
                <a:cs typeface="Calibri" pitchFamily="34" charset="0"/>
              </a:rPr>
              <a:t>αρχικά</a:t>
            </a:r>
            <a:r>
              <a:rPr lang="el-GR" sz="2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από τον </a:t>
            </a:r>
            <a:r>
              <a:rPr lang="en-US" sz="2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Perrin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το 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1909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ως ο αριθμός των  μορίων  σε ένα </a:t>
            </a:r>
            <a:r>
              <a:rPr lang="el-GR" sz="2000" dirty="0" err="1" smtClean="0">
                <a:latin typeface="Calibri" pitchFamily="34" charset="0"/>
                <a:cs typeface="Calibri" pitchFamily="34" charset="0"/>
              </a:rPr>
              <a:t>γραμμ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o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μόριο ( το σημερινό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mole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) του 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οξυγόνου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=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MBg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=32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g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).  </a:t>
            </a:r>
          </a:p>
        </p:txBody>
      </p:sp>
      <p:sp>
        <p:nvSpPr>
          <p:cNvPr id="5" name="Rectangle 4"/>
          <p:cNvSpPr/>
          <p:nvPr/>
        </p:nvSpPr>
        <p:spPr>
          <a:xfrm>
            <a:off x="323528" y="2348880"/>
            <a:ext cx="8712968" cy="1323439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l-GR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θεμελιώδης φυσική σταθερά από το 1971, </a:t>
            </a:r>
          </a:p>
          <a:p>
            <a:pPr>
              <a:buFont typeface="Arial" pitchFamily="34" charset="0"/>
              <a:buChar char="•"/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l-GR" sz="2000" b="1" i="1" dirty="0" smtClean="0">
                <a:latin typeface="Calibri" pitchFamily="34" charset="0"/>
                <a:cs typeface="Calibri" pitchFamily="34" charset="0"/>
              </a:rPr>
              <a:t>N</a:t>
            </a:r>
            <a:r>
              <a:rPr lang="el-GR" sz="2000" b="1" baseline="-25000" dirty="0" smtClean="0">
                <a:latin typeface="Calibri" pitchFamily="34" charset="0"/>
                <a:cs typeface="Calibri" pitchFamily="34" charset="0"/>
              </a:rPr>
              <a:t>A  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ή </a:t>
            </a:r>
            <a:r>
              <a:rPr lang="en-US" sz="2000" b="1" i="1" dirty="0" smtClean="0">
                <a:latin typeface="Calibri" pitchFamily="34" charset="0"/>
                <a:cs typeface="Calibri" pitchFamily="34" charset="0"/>
              </a:rPr>
              <a:t>L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 = </a:t>
            </a:r>
            <a:r>
              <a:rPr lang="el-GR" sz="2000" b="1" i="1" dirty="0" smtClean="0">
                <a:latin typeface="Calibri" pitchFamily="34" charset="0"/>
                <a:cs typeface="Calibri" pitchFamily="34" charset="0"/>
              </a:rPr>
              <a:t>Ν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 / </a:t>
            </a:r>
            <a:r>
              <a:rPr lang="el-GR" sz="2000" b="1" i="1" dirty="0" smtClean="0">
                <a:latin typeface="Calibri" pitchFamily="34" charset="0"/>
                <a:cs typeface="Calibri" pitchFamily="34" charset="0"/>
              </a:rPr>
              <a:t>n = 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6, 022 1 41 29 (27) × 10 </a:t>
            </a:r>
            <a:r>
              <a:rPr lang="el-GR" sz="2000" b="1" baseline="30000" dirty="0" smtClean="0">
                <a:latin typeface="Calibri" pitchFamily="34" charset="0"/>
                <a:cs typeface="Calibri" pitchFamily="34" charset="0"/>
              </a:rPr>
              <a:t>23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b="1" dirty="0" err="1" smtClean="0">
                <a:latin typeface="Calibri" pitchFamily="34" charset="0"/>
                <a:cs typeface="Calibri" pitchFamily="34" charset="0"/>
              </a:rPr>
              <a:t>mol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b="1" baseline="30000" dirty="0" smtClean="0">
                <a:latin typeface="Calibri" pitchFamily="34" charset="0"/>
                <a:cs typeface="Calibri" pitchFamily="34" charset="0"/>
              </a:rPr>
              <a:t>-1</a:t>
            </a:r>
            <a:endParaRPr lang="el-GR" sz="20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l-GR" sz="2000" b="1" i="1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με βαθμό αβεβαιότητας 4,4.10</a:t>
            </a:r>
            <a:r>
              <a:rPr lang="el-GR" sz="2000" baseline="30000" dirty="0" smtClean="0">
                <a:latin typeface="Calibri" pitchFamily="34" charset="0"/>
                <a:cs typeface="Calibri" pitchFamily="34" charset="0"/>
              </a:rPr>
              <a:t>-8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r>
              <a:rPr lang="el-GR" sz="2000" b="1" i="1" dirty="0" smtClean="0">
                <a:latin typeface="Calibri" pitchFamily="34" charset="0"/>
                <a:cs typeface="Calibri" pitchFamily="34" charset="0"/>
              </a:rPr>
              <a:t>ή 1 </a:t>
            </a:r>
            <a:r>
              <a:rPr lang="en-US" sz="2000" b="1" i="1" dirty="0" smtClean="0">
                <a:latin typeface="Calibri" pitchFamily="34" charset="0"/>
                <a:cs typeface="Calibri" pitchFamily="34" charset="0"/>
              </a:rPr>
              <a:t>mole</a:t>
            </a:r>
            <a:r>
              <a:rPr lang="el-GR" sz="2000" b="1" i="1" dirty="0" smtClean="0">
                <a:latin typeface="Calibri" pitchFamily="34" charset="0"/>
                <a:cs typeface="Calibri" pitchFamily="34" charset="0"/>
              </a:rPr>
              <a:t> οποιασδήποτε ουσίας περιέχει πάντα Ν</a:t>
            </a:r>
            <a:r>
              <a:rPr lang="el-GR" sz="2000" b="1" i="1" baseline="-25000" dirty="0" smtClean="0">
                <a:latin typeface="Calibri" pitchFamily="34" charset="0"/>
                <a:cs typeface="Calibri" pitchFamily="34" charset="0"/>
              </a:rPr>
              <a:t>Α</a:t>
            </a:r>
            <a:r>
              <a:rPr lang="el-GR" sz="2000" b="1" i="1" dirty="0" smtClean="0">
                <a:latin typeface="Calibri" pitchFamily="34" charset="0"/>
                <a:cs typeface="Calibri" pitchFamily="34" charset="0"/>
              </a:rPr>
              <a:t> δομικά σωματίδια </a:t>
            </a:r>
            <a:endParaRPr lang="el-GR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7504" y="4077072"/>
            <a:ext cx="9036496" cy="70788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l-GR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Ο συμβολισμός </a:t>
            </a:r>
            <a:r>
              <a:rPr lang="en-US" sz="2000" i="1" dirty="0" smtClean="0">
                <a:latin typeface="Calibri" pitchFamily="34" charset="0"/>
                <a:cs typeface="Calibri" pitchFamily="34" charset="0"/>
              </a:rPr>
              <a:t>L</a:t>
            </a:r>
            <a:r>
              <a:rPr lang="el-GR" sz="2000" i="1" dirty="0" smtClean="0">
                <a:latin typeface="Calibri" pitchFamily="34" charset="0"/>
                <a:cs typeface="Calibri" pitchFamily="34" charset="0"/>
              </a:rPr>
              <a:t>,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συνηθίζεται στη γερμανική βιβλιογραφία  λόγω της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συσχέτισης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με τη 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σταθερά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Loschmidt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n</a:t>
            </a:r>
            <a:r>
              <a:rPr lang="en-US" sz="2000" b="1" baseline="-25000" dirty="0" smtClean="0">
                <a:latin typeface="Calibri" pitchFamily="34" charset="0"/>
                <a:cs typeface="Calibri" pitchFamily="34" charset="0"/>
              </a:rPr>
              <a:t>o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 =Ν/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V=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N</a:t>
            </a:r>
            <a:r>
              <a:rPr lang="en-US" sz="2000" b="1" baseline="-25000" dirty="0" smtClean="0">
                <a:latin typeface="Calibri" pitchFamily="34" charset="0"/>
                <a:cs typeface="Calibri" pitchFamily="34" charset="0"/>
              </a:rPr>
              <a:t>A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sz="2000" b="1" dirty="0" err="1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sz="2000" b="1" baseline="-25000" dirty="0" err="1" smtClean="0">
                <a:latin typeface="Calibri" pitchFamily="34" charset="0"/>
                <a:cs typeface="Calibri" pitchFamily="34" charset="0"/>
              </a:rPr>
              <a:t>m</a:t>
            </a:r>
            <a:r>
              <a:rPr lang="el-GR" sz="2000" b="1" baseline="-25000" dirty="0" smtClean="0">
                <a:latin typeface="Calibri" pitchFamily="34" charset="0"/>
                <a:cs typeface="Calibri" pitchFamily="34" charset="0"/>
              </a:rPr>
              <a:t>,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,που προσδιορίστηκε πρώτη ιστορικά.</a:t>
            </a:r>
            <a:r>
              <a:rPr lang="el-GR" sz="2000" i="1" dirty="0" smtClean="0">
                <a:latin typeface="Calibri" pitchFamily="34" charset="0"/>
                <a:cs typeface="Calibri" pitchFamily="34" charset="0"/>
              </a:rPr>
              <a:t> </a:t>
            </a:r>
            <a:endParaRPr lang="el-GR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Oval Callout 6"/>
          <p:cNvSpPr/>
          <p:nvPr/>
        </p:nvSpPr>
        <p:spPr>
          <a:xfrm>
            <a:off x="5580112" y="4869160"/>
            <a:ext cx="1080120" cy="432048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dirty="0" smtClean="0">
                <a:solidFill>
                  <a:schemeClr val="tx1"/>
                </a:solidFill>
              </a:rPr>
              <a:t>νονός</a:t>
            </a:r>
            <a:endParaRPr lang="el-G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E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sz="2800" dirty="0" smtClean="0"/>
              <a:t>Η αβεβαιότητα που υπάρχει στη μέτρηση  Ν</a:t>
            </a:r>
            <a:r>
              <a:rPr lang="el-GR" sz="2800" baseline="-25000" dirty="0" smtClean="0"/>
              <a:t>Α</a:t>
            </a:r>
            <a:endParaRPr lang="el-G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00200"/>
            <a:ext cx="8640960" cy="3989040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  <a:spcBef>
                <a:spcPts val="0"/>
              </a:spcBef>
              <a:buNone/>
            </a:pPr>
            <a:r>
              <a:rPr lang="el-GR" sz="2400" b="1" i="1" dirty="0" smtClean="0">
                <a:solidFill>
                  <a:srgbClr val="C00000"/>
                </a:solidFill>
              </a:rPr>
              <a:t>      Αλήθεια τι σημαίνει αβεβαιότητα  2.10</a:t>
            </a:r>
            <a:r>
              <a:rPr lang="el-GR" sz="2400" b="1" i="1" baseline="30000" dirty="0" smtClean="0">
                <a:solidFill>
                  <a:srgbClr val="C00000"/>
                </a:solidFill>
              </a:rPr>
              <a:t>-8</a:t>
            </a:r>
            <a:r>
              <a:rPr lang="el-GR" sz="2400" b="1" i="1" dirty="0" smtClean="0">
                <a:solidFill>
                  <a:srgbClr val="C00000"/>
                </a:solidFill>
              </a:rPr>
              <a:t> για τον τεράστιο αριθμό </a:t>
            </a:r>
            <a:r>
              <a:rPr lang="en-US" sz="2400" b="1" i="1" dirty="0" smtClean="0">
                <a:solidFill>
                  <a:srgbClr val="C00000"/>
                </a:solidFill>
              </a:rPr>
              <a:t>Avogadro</a:t>
            </a:r>
            <a:r>
              <a:rPr lang="el-GR" sz="2400" b="1" i="1" dirty="0" smtClean="0">
                <a:solidFill>
                  <a:srgbClr val="C00000"/>
                </a:solidFill>
              </a:rPr>
              <a:t>;;</a:t>
            </a:r>
            <a:endParaRPr lang="el-GR" sz="2400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l-GR" sz="2400" dirty="0" smtClean="0"/>
              <a:t>2.10</a:t>
            </a:r>
            <a:r>
              <a:rPr lang="el-GR" sz="2400" baseline="30000" dirty="0" smtClean="0"/>
              <a:t>-8</a:t>
            </a:r>
            <a:r>
              <a:rPr lang="el-GR" sz="2400" dirty="0" smtClean="0"/>
              <a:t> </a:t>
            </a:r>
            <a:r>
              <a:rPr lang="en-US" sz="2400" dirty="0" smtClean="0"/>
              <a:t>x</a:t>
            </a:r>
            <a:r>
              <a:rPr lang="el-GR" sz="2400" dirty="0" smtClean="0"/>
              <a:t> 6,022 1 40 8 4 (18) x 10 </a:t>
            </a:r>
            <a:r>
              <a:rPr lang="el-GR" sz="2400" baseline="30000" dirty="0" smtClean="0"/>
              <a:t>23</a:t>
            </a:r>
            <a:r>
              <a:rPr lang="el-GR" sz="2400" dirty="0" smtClean="0"/>
              <a:t>= 1,204428168. 10</a:t>
            </a:r>
            <a:r>
              <a:rPr lang="el-GR" sz="2400" baseline="30000" dirty="0" smtClean="0"/>
              <a:t>16</a:t>
            </a:r>
            <a:r>
              <a:rPr lang="el-GR" sz="2400" b="1" dirty="0" smtClean="0"/>
              <a:t>≈ 12044,28 τρισεκατομμύρια!! Άτομα    </a:t>
            </a:r>
            <a:r>
              <a:rPr lang="el-GR" sz="2400" b="1" dirty="0" smtClean="0">
                <a:solidFill>
                  <a:srgbClr val="419956"/>
                </a:solidFill>
              </a:rPr>
              <a:t>ΚΟΚΚΟΙ ή ΣΩΡΟΣ;</a:t>
            </a:r>
            <a:endParaRPr lang="el-GR" sz="2400" dirty="0" smtClean="0">
              <a:solidFill>
                <a:srgbClr val="419956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l-GR" sz="2400" dirty="0" smtClean="0"/>
              <a:t>Καταλαβαίνουμε τώρα ότι δεν πρόκειται για αμελητέα ποσότητα και μπορούμε να αντιληφθούμε πού οφείλεται το διεθνές ενδιαφέρον των επιστημόνων (</a:t>
            </a:r>
            <a:r>
              <a:rPr lang="en-US" sz="2400" dirty="0" smtClean="0"/>
              <a:t>Project Avogadro</a:t>
            </a:r>
            <a:r>
              <a:rPr lang="el-GR" sz="2400" dirty="0" smtClean="0"/>
              <a:t>). 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l-GR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1">
                <a:tint val="50000"/>
                <a:satMod val="180000"/>
              </a:schemeClr>
            </a:gs>
            <a:gs pos="100000">
              <a:schemeClr val="bg1">
                <a:shade val="45000"/>
                <a:satMod val="12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8229600" cy="1252736"/>
          </a:xfrm>
        </p:spPr>
        <p:txBody>
          <a:bodyPr>
            <a:normAutofit/>
          </a:bodyPr>
          <a:lstStyle/>
          <a:p>
            <a:r>
              <a:rPr lang="el-GR" sz="3200" dirty="0" smtClean="0"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Η ΣΤΑΘΕΡΑ </a:t>
            </a:r>
            <a:r>
              <a:rPr lang="en-US" sz="3200" dirty="0" smtClean="0"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AVOGADRO KAI</a:t>
            </a:r>
            <a:r>
              <a:rPr lang="el-GR" sz="3200" dirty="0" smtClean="0">
                <a:solidFill>
                  <a:srgbClr val="C00000"/>
                </a:solidFill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 ΠΑΛΙ ΕΠΙΚΑΙΡΗ ! </a:t>
            </a:r>
            <a:endParaRPr lang="el-GR" sz="3200" dirty="0">
              <a:solidFill>
                <a:srgbClr val="C00000"/>
              </a:solidFill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79512" y="2060848"/>
            <a:ext cx="8856984" cy="1752600"/>
          </a:xfrm>
        </p:spPr>
        <p:txBody>
          <a:bodyPr>
            <a:norm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sz="3200" b="1" dirty="0" smtClean="0">
                <a:solidFill>
                  <a:srgbClr val="8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</a:t>
            </a:r>
            <a:r>
              <a:rPr lang="en-US" sz="3200" b="1" baseline="-30000" dirty="0" smtClean="0">
                <a:solidFill>
                  <a:srgbClr val="8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lang="en-US" sz="3200" b="1" dirty="0" smtClean="0">
                <a:solidFill>
                  <a:srgbClr val="8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l-GR" sz="3200" b="1" dirty="0" smtClean="0">
                <a:solidFill>
                  <a:srgbClr val="8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smtClean="0">
                <a:solidFill>
                  <a:srgbClr val="8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kg </a:t>
            </a:r>
            <a:r>
              <a:rPr lang="el-GR" sz="3200" b="1" dirty="0" smtClean="0">
                <a:solidFill>
                  <a:srgbClr val="8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smtClean="0">
                <a:solidFill>
                  <a:srgbClr val="8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mol </a:t>
            </a:r>
            <a:r>
              <a:rPr lang="el-GR" sz="3200" b="1" dirty="0" smtClean="0">
                <a:solidFill>
                  <a:srgbClr val="8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,… αλλάζουν στο Διεθνές Σύστημα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el-GR" sz="24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l-GR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l-GR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Προσχέδιο 14 σελίδων </a:t>
            </a:r>
            <a:r>
              <a:rPr lang="el-GR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DRAFT</a:t>
            </a:r>
            <a:r>
              <a:rPr lang="el-GR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Chapter</a:t>
            </a:r>
            <a:r>
              <a:rPr lang="el-GR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 – 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BIPM SI Brochure</a:t>
            </a:r>
            <a:r>
              <a:rPr lang="el-GR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,2010 </a:t>
            </a:r>
          </a:p>
          <a:p>
            <a:endParaRPr lang="el-GR" dirty="0"/>
          </a:p>
        </p:txBody>
      </p:sp>
      <p:sp>
        <p:nvSpPr>
          <p:cNvPr id="8" name="Rectangle 7"/>
          <p:cNvSpPr/>
          <p:nvPr/>
        </p:nvSpPr>
        <p:spPr>
          <a:xfrm>
            <a:off x="755576" y="3933056"/>
            <a:ext cx="8208912" cy="1704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l-GR" dirty="0" smtClean="0"/>
              <a:t>Από 1999 - 21</a:t>
            </a:r>
            <a:r>
              <a:rPr lang="el-GR" baseline="30000" dirty="0" smtClean="0"/>
              <a:t>η</a:t>
            </a:r>
            <a:r>
              <a:rPr lang="el-GR" dirty="0" smtClean="0"/>
              <a:t>  </a:t>
            </a:r>
            <a:r>
              <a:rPr lang="en-US" dirty="0" smtClean="0"/>
              <a:t>CGPM </a:t>
            </a:r>
            <a:r>
              <a:rPr lang="el-GR" dirty="0" smtClean="0"/>
              <a:t>– έχει κατατεθεί στην επιστημονική κοινότητα, </a:t>
            </a:r>
          </a:p>
          <a:p>
            <a:pPr>
              <a:lnSpc>
                <a:spcPct val="150000"/>
              </a:lnSpc>
            </a:pPr>
            <a:r>
              <a:rPr lang="el-GR" dirty="0" smtClean="0"/>
              <a:t>24</a:t>
            </a:r>
            <a:r>
              <a:rPr lang="el-GR" baseline="30000" dirty="0" smtClean="0"/>
              <a:t>η</a:t>
            </a:r>
            <a:r>
              <a:rPr lang="el-GR" dirty="0" smtClean="0"/>
              <a:t>  </a:t>
            </a:r>
            <a:r>
              <a:rPr lang="en-US" dirty="0" smtClean="0"/>
              <a:t>CGPM </a:t>
            </a:r>
            <a:r>
              <a:rPr lang="el-GR" dirty="0" smtClean="0"/>
              <a:t>(17-21/10/2011) - συζητείται </a:t>
            </a:r>
          </a:p>
          <a:p>
            <a:pPr>
              <a:lnSpc>
                <a:spcPct val="150000"/>
              </a:lnSpc>
            </a:pPr>
            <a:r>
              <a:rPr lang="el-GR" dirty="0" smtClean="0">
                <a:ea typeface="Times New Roman" pitchFamily="18" charset="0"/>
                <a:cs typeface="Arial" pitchFamily="34" charset="0"/>
              </a:rPr>
              <a:t>Καταληκτική ημερομηνία στο  2015 (25</a:t>
            </a:r>
            <a:r>
              <a:rPr lang="el-GR" baseline="30000" dirty="0" smtClean="0">
                <a:ea typeface="Times New Roman" pitchFamily="18" charset="0"/>
                <a:cs typeface="Arial" pitchFamily="34" charset="0"/>
              </a:rPr>
              <a:t>η</a:t>
            </a:r>
            <a:r>
              <a:rPr lang="el-GR" dirty="0" smtClean="0">
                <a:ea typeface="Times New Roman" pitchFamily="18" charset="0"/>
                <a:cs typeface="Arial" pitchFamily="34" charset="0"/>
              </a:rPr>
              <a:t>  </a:t>
            </a:r>
            <a:r>
              <a:rPr lang="en-US" dirty="0" smtClean="0">
                <a:ea typeface="Times New Roman" pitchFamily="18" charset="0"/>
                <a:cs typeface="Arial" pitchFamily="34" charset="0"/>
              </a:rPr>
              <a:t>CGPM</a:t>
            </a:r>
            <a:r>
              <a:rPr lang="el-GR" dirty="0" smtClean="0">
                <a:ea typeface="Times New Roman" pitchFamily="18" charset="0"/>
                <a:cs typeface="Arial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l-GR" b="1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15 χρόνια! Πολλά ή λίγα; </a:t>
            </a:r>
          </a:p>
        </p:txBody>
      </p:sp>
      <p:sp>
        <p:nvSpPr>
          <p:cNvPr id="10" name="Rectangle 9"/>
          <p:cNvSpPr/>
          <p:nvPr/>
        </p:nvSpPr>
        <p:spPr>
          <a:xfrm>
            <a:off x="6804248" y="6309320"/>
            <a:ext cx="2028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dirty="0" smtClean="0"/>
              <a:t>(</a:t>
            </a:r>
            <a:r>
              <a:rPr lang="en-US" dirty="0" smtClean="0"/>
              <a:t>Mohr et al</a:t>
            </a:r>
            <a:r>
              <a:rPr lang="el-GR" dirty="0" smtClean="0"/>
              <a:t>., 2010)</a:t>
            </a:r>
            <a:endParaRPr lang="el-G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6485</TotalTime>
  <Words>1061</Words>
  <Application>Microsoft Office PowerPoint</Application>
  <PresentationFormat>On-screen Show (4:3)</PresentationFormat>
  <Paragraphs>111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Apex</vt:lpstr>
      <vt:lpstr> ΤΙ ΙΣΧΥΕΙ - τι διδάσκουμε... </vt:lpstr>
      <vt:lpstr> Οι περιπέτειες των ορισμών   </vt:lpstr>
      <vt:lpstr>i. σχετική ατομική – μοριακή  μάζα, Αr –Mr</vt:lpstr>
      <vt:lpstr>Slide 4</vt:lpstr>
      <vt:lpstr> Σχετικές Ατομικές Μάζες  και σύσταση ισοτόπων για όλα τα Στοιχεία  </vt:lpstr>
      <vt:lpstr>iii. Ορισμός της έννοιας του NA</vt:lpstr>
      <vt:lpstr>Η αβεβαιότητα που υπάρχει στη μέτρηση  ΝΑ</vt:lpstr>
      <vt:lpstr>Η ΣΤΑΘΕΡΑ AVOGADRO KAI ΠΑΛΙ ΕΠΙΚΑΙΡΗ ! </vt:lpstr>
      <vt:lpstr>Slide 9</vt:lpstr>
      <vt:lpstr>νέοι  ορισμοί  των βασικών μονάδων στο SI  </vt:lpstr>
      <vt:lpstr>ΣΥΣΧΕΤΙΣΕΙΣ ΤΩΝ ΜΟΝΑΔΩΝ SI ΜΕ ΤΟΥΣ ΠΡΟΤΕΙΝΟΜΕΝΟΥΣ  NEOYΣ ΟΡΙΣΜΟΥΣ</vt:lpstr>
      <vt:lpstr>το πρωτότυπο χιλιόγραμμο, είναι πλέον 130 χρονών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Niki Rapti</dc:creator>
  <cp:lastModifiedBy>Niki Rapti</cp:lastModifiedBy>
  <cp:revision>777</cp:revision>
  <dcterms:created xsi:type="dcterms:W3CDTF">2011-10-02T19:52:47Z</dcterms:created>
  <dcterms:modified xsi:type="dcterms:W3CDTF">2012-01-08T20:20:02Z</dcterms:modified>
</cp:coreProperties>
</file>